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4" r:id="rId21"/>
    <p:sldId id="275" r:id="rId22"/>
    <p:sldId id="277" r:id="rId23"/>
  </p:sldIdLst>
  <p:sldSz cx="18288000" cy="10287000"/>
  <p:notesSz cx="6858000" cy="9144000"/>
  <p:embeddedFontLst>
    <p:embeddedFont>
      <p:font typeface="Arial Bold"/>
      <p:regular r:id="rId24"/>
    </p:embeddedFont>
    <p:embeddedFont>
      <p:font typeface="Calibri (MS)" panose="020B0604020202020204" charset="0"/>
      <p:regular r:id="rId25"/>
    </p:embeddedFont>
    <p:embeddedFont>
      <p:font typeface="Calibri (MS) Bold" panose="020B0604020202020204" charset="0"/>
      <p:regular r:id="rId26"/>
    </p:embeddedFont>
    <p:embeddedFont>
      <p:font typeface="ITC Franklin Gothic LT"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669801" y="4628646"/>
            <a:ext cx="16948398" cy="5007224"/>
            <a:chOff x="0" y="0"/>
            <a:chExt cx="22597864" cy="6676298"/>
          </a:xfrm>
        </p:grpSpPr>
        <p:sp>
          <p:nvSpPr>
            <p:cNvPr id="11" name="Freeform 11"/>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txBody>
            <a:bodyPr/>
            <a:lstStyle/>
            <a:p>
              <a:endParaRPr lang="en-IN"/>
            </a:p>
          </p:txBody>
        </p:sp>
      </p:grpSp>
      <p:grpSp>
        <p:nvGrpSpPr>
          <p:cNvPr id="12" name="Group 12"/>
          <p:cNvGrpSpPr/>
          <p:nvPr/>
        </p:nvGrpSpPr>
        <p:grpSpPr>
          <a:xfrm>
            <a:off x="3666381" y="2983450"/>
            <a:ext cx="10955237" cy="1044670"/>
            <a:chOff x="0" y="0"/>
            <a:chExt cx="14606983" cy="1392894"/>
          </a:xfrm>
        </p:grpSpPr>
        <p:sp>
          <p:nvSpPr>
            <p:cNvPr id="13" name="Freeform 13"/>
            <p:cNvSpPr/>
            <p:nvPr/>
          </p:nvSpPr>
          <p:spPr>
            <a:xfrm>
              <a:off x="0" y="0"/>
              <a:ext cx="14606983" cy="1392894"/>
            </a:xfrm>
            <a:custGeom>
              <a:avLst/>
              <a:gdLst/>
              <a:ahLst/>
              <a:cxnLst/>
              <a:rect l="l" t="t" r="r" b="b"/>
              <a:pathLst>
                <a:path w="14606983" h="1392894">
                  <a:moveTo>
                    <a:pt x="0" y="0"/>
                  </a:moveTo>
                  <a:lnTo>
                    <a:pt x="14606983" y="0"/>
                  </a:lnTo>
                  <a:lnTo>
                    <a:pt x="14606983" y="1392894"/>
                  </a:lnTo>
                  <a:lnTo>
                    <a:pt x="0" y="1392894"/>
                  </a:lnTo>
                  <a:close/>
                </a:path>
              </a:pathLst>
            </a:custGeom>
            <a:solidFill>
              <a:srgbClr val="000000">
                <a:alpha val="0"/>
              </a:srgbClr>
            </a:solidFill>
          </p:spPr>
          <p:txBody>
            <a:bodyPr/>
            <a:lstStyle/>
            <a:p>
              <a:endParaRPr lang="en-IN"/>
            </a:p>
          </p:txBody>
        </p:sp>
        <p:sp>
          <p:nvSpPr>
            <p:cNvPr id="14" name="TextBox 14"/>
            <p:cNvSpPr txBox="1"/>
            <p:nvPr/>
          </p:nvSpPr>
          <p:spPr>
            <a:xfrm>
              <a:off x="0" y="-104775"/>
              <a:ext cx="14606983" cy="1497669"/>
            </a:xfrm>
            <a:prstGeom prst="rect">
              <a:avLst/>
            </a:prstGeom>
          </p:spPr>
          <p:txBody>
            <a:bodyPr lIns="0" tIns="0" rIns="0" bIns="0" rtlCol="0" anchor="b"/>
            <a:lstStyle/>
            <a:p>
              <a:pPr algn="ctr">
                <a:lnSpc>
                  <a:spcPts val="6480"/>
                </a:lnSpc>
              </a:pPr>
              <a:r>
                <a:rPr lang="en-US" sz="5400">
                  <a:solidFill>
                    <a:srgbClr val="404040"/>
                  </a:solidFill>
                  <a:latin typeface="ITC Franklin Gothic LT"/>
                  <a:ea typeface="ITC Franklin Gothic LT"/>
                  <a:cs typeface="ITC Franklin Gothic LT"/>
                  <a:sym typeface="ITC Franklin Gothic LT"/>
                </a:rPr>
                <a:t>AI Agent for Digital Financial Literacy </a:t>
              </a:r>
            </a:p>
          </p:txBody>
        </p:sp>
      </p:grpSp>
      <p:sp>
        <p:nvSpPr>
          <p:cNvPr id="15" name="TextBox 15"/>
          <p:cNvSpPr txBox="1"/>
          <p:nvPr/>
        </p:nvSpPr>
        <p:spPr>
          <a:xfrm>
            <a:off x="5876836" y="1564225"/>
            <a:ext cx="6534327" cy="819150"/>
          </a:xfrm>
          <a:prstGeom prst="rect">
            <a:avLst/>
          </a:prstGeom>
        </p:spPr>
        <p:txBody>
          <a:bodyPr lIns="0" tIns="0" rIns="0" bIns="0" rtlCol="0" anchor="t">
            <a:spAutoFit/>
          </a:bodyPr>
          <a:lstStyle/>
          <a:p>
            <a:pPr algn="ctr">
              <a:lnSpc>
                <a:spcPts val="5759"/>
              </a:lnSpc>
            </a:pPr>
            <a:r>
              <a:rPr lang="en-US" sz="4800" b="1">
                <a:solidFill>
                  <a:srgbClr val="1482AC"/>
                </a:solidFill>
                <a:latin typeface="Arial Bold"/>
                <a:ea typeface="Arial Bold"/>
                <a:cs typeface="Arial Bold"/>
                <a:sym typeface="Arial Bold"/>
              </a:rPr>
              <a:t>IBM AICTE PROJECT</a:t>
            </a:r>
          </a:p>
        </p:txBody>
      </p:sp>
      <p:sp>
        <p:nvSpPr>
          <p:cNvPr id="16" name="TextBox 16"/>
          <p:cNvSpPr txBox="1"/>
          <p:nvPr/>
        </p:nvSpPr>
        <p:spPr>
          <a:xfrm>
            <a:off x="3971541" y="6151183"/>
            <a:ext cx="10344918" cy="1895475"/>
          </a:xfrm>
          <a:prstGeom prst="rect">
            <a:avLst/>
          </a:prstGeom>
        </p:spPr>
        <p:txBody>
          <a:bodyPr lIns="0" tIns="0" rIns="0" bIns="0" rtlCol="0" anchor="t">
            <a:spAutoFit/>
          </a:bodyPr>
          <a:lstStyle/>
          <a:p>
            <a:pPr algn="l">
              <a:lnSpc>
                <a:spcPts val="3600"/>
              </a:lnSpc>
            </a:pPr>
            <a:r>
              <a:rPr lang="en-US" sz="3000" b="1">
                <a:solidFill>
                  <a:srgbClr val="1482AC"/>
                </a:solidFill>
                <a:latin typeface="Arial Bold"/>
                <a:ea typeface="Arial Bold"/>
                <a:cs typeface="Arial Bold"/>
                <a:sym typeface="Arial Bold"/>
              </a:rPr>
              <a:t>Presented By: Shreya Saihgal</a:t>
            </a:r>
          </a:p>
          <a:p>
            <a:pPr algn="l">
              <a:lnSpc>
                <a:spcPts val="3600"/>
              </a:lnSpc>
            </a:pPr>
            <a:r>
              <a:rPr lang="en-US" sz="3000" b="1">
                <a:solidFill>
                  <a:srgbClr val="1482AC"/>
                </a:solidFill>
                <a:latin typeface="Arial Bold"/>
                <a:ea typeface="Arial Bold"/>
                <a:cs typeface="Arial Bold"/>
                <a:sym typeface="Arial Bold"/>
              </a:rPr>
              <a:t>Student name : Shreya Saihgal</a:t>
            </a:r>
          </a:p>
          <a:p>
            <a:pPr algn="l">
              <a:lnSpc>
                <a:spcPts val="3600"/>
              </a:lnSpc>
            </a:pPr>
            <a:r>
              <a:rPr lang="en-US" sz="3000" b="1">
                <a:solidFill>
                  <a:srgbClr val="1482AC"/>
                </a:solidFill>
                <a:latin typeface="Arial Bold"/>
                <a:ea typeface="Arial Bold"/>
                <a:cs typeface="Arial Bold"/>
                <a:sym typeface="Arial Bold"/>
              </a:rPr>
              <a:t>College Name &amp; Department : Manipal University Jaipur,                                                                                                BTech in Information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4311092" y="2265879"/>
            <a:ext cx="9665816" cy="7664831"/>
          </a:xfrm>
          <a:custGeom>
            <a:avLst/>
            <a:gdLst/>
            <a:ahLst/>
            <a:cxnLst/>
            <a:rect l="l" t="t" r="r" b="b"/>
            <a:pathLst>
              <a:path w="9665816" h="7664831">
                <a:moveTo>
                  <a:pt x="0" y="0"/>
                </a:moveTo>
                <a:lnTo>
                  <a:pt x="9665816" y="0"/>
                </a:lnTo>
                <a:lnTo>
                  <a:pt x="9665816" y="7664830"/>
                </a:lnTo>
                <a:lnTo>
                  <a:pt x="0" y="7664830"/>
                </a:lnTo>
                <a:lnTo>
                  <a:pt x="0" y="0"/>
                </a:lnTo>
                <a:close/>
              </a:path>
            </a:pathLst>
          </a:custGeom>
          <a:blipFill>
            <a:blip r:embed="rId3"/>
            <a:stretch>
              <a:fillRect b="-3406"/>
            </a:stretch>
          </a:blipFill>
        </p:spPr>
        <p:txBody>
          <a:bodyPr/>
          <a:lstStyle/>
          <a:p>
            <a:endParaRPr lang="en-IN"/>
          </a:p>
        </p:txBody>
      </p:sp>
      <p:sp>
        <p:nvSpPr>
          <p:cNvPr id="14" name="TextBox 14"/>
          <p:cNvSpPr txBox="1"/>
          <p:nvPr/>
        </p:nvSpPr>
        <p:spPr>
          <a:xfrm>
            <a:off x="14817026" y="5627861"/>
            <a:ext cx="2502594" cy="547689"/>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Initial </a:t>
            </a:r>
            <a:r>
              <a:rPr lang="en-US" sz="2800" b="1" dirty="0">
                <a:solidFill>
                  <a:schemeClr val="bg1"/>
                </a:solidFill>
                <a:latin typeface="Arial Bold"/>
                <a:cs typeface="Arial Bold"/>
                <a:sym typeface="Arial Bold"/>
              </a:rPr>
              <a:t>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792670" y="2265879"/>
            <a:ext cx="14702659" cy="6658524"/>
          </a:xfrm>
          <a:custGeom>
            <a:avLst/>
            <a:gdLst/>
            <a:ahLst/>
            <a:cxnLst/>
            <a:rect l="l" t="t" r="r" b="b"/>
            <a:pathLst>
              <a:path w="14702659" h="6658524">
                <a:moveTo>
                  <a:pt x="0" y="0"/>
                </a:moveTo>
                <a:lnTo>
                  <a:pt x="14702660" y="0"/>
                </a:lnTo>
                <a:lnTo>
                  <a:pt x="14702660" y="6658524"/>
                </a:lnTo>
                <a:lnTo>
                  <a:pt x="0" y="6658524"/>
                </a:lnTo>
                <a:lnTo>
                  <a:pt x="0" y="0"/>
                </a:lnTo>
                <a:close/>
              </a:path>
            </a:pathLst>
          </a:custGeom>
          <a:blipFill>
            <a:blip r:embed="rId3"/>
            <a:stretch>
              <a:fillRect l="-120" t="-15629" b="-8725"/>
            </a:stretch>
          </a:blipFill>
        </p:spPr>
        <p:txBody>
          <a:bodyPr/>
          <a:lstStyle/>
          <a:p>
            <a:endParaRPr lang="en-IN"/>
          </a:p>
        </p:txBody>
      </p:sp>
      <p:sp>
        <p:nvSpPr>
          <p:cNvPr id="15" name="TextBox 14">
            <a:extLst>
              <a:ext uri="{FF2B5EF4-FFF2-40B4-BE49-F238E27FC236}">
                <a16:creationId xmlns:a16="http://schemas.microsoft.com/office/drawing/2014/main" id="{4DA2048F-F050-82C3-8BE7-5258DA80352F}"/>
              </a:ext>
            </a:extLst>
          </p:cNvPr>
          <p:cNvSpPr txBox="1"/>
          <p:nvPr/>
        </p:nvSpPr>
        <p:spPr>
          <a:xfrm>
            <a:off x="7888938" y="9327356"/>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Deployment Status</a:t>
            </a:r>
            <a:endParaRPr lang="en-US" sz="2800" b="1" dirty="0">
              <a:solidFill>
                <a:schemeClr val="bg1"/>
              </a:solidFill>
              <a:latin typeface="Arial Bold"/>
              <a:cs typeface="Arial Bold"/>
              <a:sym typeface="Arial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815434" y="2265879"/>
            <a:ext cx="14657131" cy="6618865"/>
          </a:xfrm>
          <a:custGeom>
            <a:avLst/>
            <a:gdLst/>
            <a:ahLst/>
            <a:cxnLst/>
            <a:rect l="l" t="t" r="r" b="b"/>
            <a:pathLst>
              <a:path w="14657131" h="6618865">
                <a:moveTo>
                  <a:pt x="0" y="0"/>
                </a:moveTo>
                <a:lnTo>
                  <a:pt x="14657132" y="0"/>
                </a:lnTo>
                <a:lnTo>
                  <a:pt x="14657132" y="6618865"/>
                </a:lnTo>
                <a:lnTo>
                  <a:pt x="0" y="6618865"/>
                </a:lnTo>
                <a:lnTo>
                  <a:pt x="0" y="0"/>
                </a:lnTo>
                <a:close/>
              </a:path>
            </a:pathLst>
          </a:custGeom>
          <a:blipFill>
            <a:blip r:embed="rId3"/>
            <a:stretch>
              <a:fillRect t="-16128" b="-8433"/>
            </a:stretch>
          </a:blipFill>
        </p:spPr>
        <p:txBody>
          <a:bodyPr/>
          <a:lstStyle/>
          <a:p>
            <a:endParaRPr lang="en-IN"/>
          </a:p>
        </p:txBody>
      </p:sp>
      <p:sp>
        <p:nvSpPr>
          <p:cNvPr id="15" name="TextBox 14">
            <a:extLst>
              <a:ext uri="{FF2B5EF4-FFF2-40B4-BE49-F238E27FC236}">
                <a16:creationId xmlns:a16="http://schemas.microsoft.com/office/drawing/2014/main" id="{98ADB514-CA05-EEF6-AC2F-DA877E9E3266}"/>
              </a:ext>
            </a:extLst>
          </p:cNvPr>
          <p:cNvSpPr txBox="1"/>
          <p:nvPr/>
        </p:nvSpPr>
        <p:spPr>
          <a:xfrm>
            <a:off x="7445904" y="9383021"/>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Deployment Status</a:t>
            </a:r>
            <a:endParaRPr lang="en-US" sz="2800" b="1" dirty="0">
              <a:solidFill>
                <a:schemeClr val="bg1"/>
              </a:solidFill>
              <a:latin typeface="Arial Bold"/>
              <a:cs typeface="Arial Bold"/>
              <a:sym typeface="Arial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461732" y="2265879"/>
            <a:ext cx="15364537" cy="6889795"/>
          </a:xfrm>
          <a:custGeom>
            <a:avLst/>
            <a:gdLst/>
            <a:ahLst/>
            <a:cxnLst/>
            <a:rect l="l" t="t" r="r" b="b"/>
            <a:pathLst>
              <a:path w="15364537" h="6889795">
                <a:moveTo>
                  <a:pt x="0" y="0"/>
                </a:moveTo>
                <a:lnTo>
                  <a:pt x="15364536" y="0"/>
                </a:lnTo>
                <a:lnTo>
                  <a:pt x="15364536" y="6889795"/>
                </a:lnTo>
                <a:lnTo>
                  <a:pt x="0" y="6889795"/>
                </a:lnTo>
                <a:lnTo>
                  <a:pt x="0" y="0"/>
                </a:lnTo>
                <a:close/>
              </a:path>
            </a:pathLst>
          </a:custGeom>
          <a:blipFill>
            <a:blip r:embed="rId3"/>
            <a:stretch>
              <a:fillRect t="-16242" b="-9197"/>
            </a:stretch>
          </a:blipFill>
        </p:spPr>
        <p:txBody>
          <a:bodyPr/>
          <a:lstStyle/>
          <a:p>
            <a:endParaRPr lang="en-IN"/>
          </a:p>
        </p:txBody>
      </p:sp>
      <p:sp>
        <p:nvSpPr>
          <p:cNvPr id="15" name="TextBox 14">
            <a:extLst>
              <a:ext uri="{FF2B5EF4-FFF2-40B4-BE49-F238E27FC236}">
                <a16:creationId xmlns:a16="http://schemas.microsoft.com/office/drawing/2014/main" id="{D35F6C5B-F812-FB4A-797D-14CED098872E}"/>
              </a:ext>
            </a:extLst>
          </p:cNvPr>
          <p:cNvSpPr txBox="1"/>
          <p:nvPr/>
        </p:nvSpPr>
        <p:spPr>
          <a:xfrm>
            <a:off x="7888938" y="9327356"/>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API Reference</a:t>
            </a:r>
            <a:endParaRPr lang="en-US" sz="2800" b="1" dirty="0">
              <a:solidFill>
                <a:schemeClr val="bg1"/>
              </a:solidFill>
              <a:latin typeface="Arial Bold"/>
              <a:cs typeface="Arial Bold"/>
              <a:sym typeface="Arial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501497" y="2265879"/>
            <a:ext cx="15285006" cy="6856606"/>
          </a:xfrm>
          <a:custGeom>
            <a:avLst/>
            <a:gdLst/>
            <a:ahLst/>
            <a:cxnLst/>
            <a:rect l="l" t="t" r="r" b="b"/>
            <a:pathLst>
              <a:path w="15285006" h="6856606">
                <a:moveTo>
                  <a:pt x="0" y="0"/>
                </a:moveTo>
                <a:lnTo>
                  <a:pt x="15285006" y="0"/>
                </a:lnTo>
                <a:lnTo>
                  <a:pt x="15285006" y="6856606"/>
                </a:lnTo>
                <a:lnTo>
                  <a:pt x="0" y="6856606"/>
                </a:lnTo>
                <a:lnTo>
                  <a:pt x="0" y="0"/>
                </a:lnTo>
                <a:close/>
              </a:path>
            </a:pathLst>
          </a:custGeom>
          <a:blipFill>
            <a:blip r:embed="rId3"/>
            <a:stretch>
              <a:fillRect l="-36" t="-16242" b="-9197"/>
            </a:stretch>
          </a:blipFill>
        </p:spPr>
        <p:txBody>
          <a:bodyPr/>
          <a:lstStyle/>
          <a:p>
            <a:endParaRPr lang="en-IN"/>
          </a:p>
        </p:txBody>
      </p:sp>
      <p:sp>
        <p:nvSpPr>
          <p:cNvPr id="15" name="TextBox 14">
            <a:extLst>
              <a:ext uri="{FF2B5EF4-FFF2-40B4-BE49-F238E27FC236}">
                <a16:creationId xmlns:a16="http://schemas.microsoft.com/office/drawing/2014/main" id="{A22DE81D-0DE0-C862-7C05-57243CED4A8D}"/>
              </a:ext>
            </a:extLst>
          </p:cNvPr>
          <p:cNvSpPr txBox="1"/>
          <p:nvPr/>
        </p:nvSpPr>
        <p:spPr>
          <a:xfrm>
            <a:off x="7888938" y="9327356"/>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Resource List</a:t>
            </a:r>
            <a:endParaRPr lang="en-US" sz="2800" b="1" dirty="0">
              <a:solidFill>
                <a:schemeClr val="bg1"/>
              </a:solidFill>
              <a:latin typeface="Arial Bold"/>
              <a:cs typeface="Arial Bold"/>
              <a:sym typeface="Arial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2411798" y="2599254"/>
            <a:ext cx="13464404" cy="6649521"/>
          </a:xfrm>
          <a:custGeom>
            <a:avLst/>
            <a:gdLst/>
            <a:ahLst/>
            <a:cxnLst/>
            <a:rect l="l" t="t" r="r" b="b"/>
            <a:pathLst>
              <a:path w="13464404" h="6649521">
                <a:moveTo>
                  <a:pt x="0" y="0"/>
                </a:moveTo>
                <a:lnTo>
                  <a:pt x="13464404" y="0"/>
                </a:lnTo>
                <a:lnTo>
                  <a:pt x="13464404" y="6649521"/>
                </a:lnTo>
                <a:lnTo>
                  <a:pt x="0" y="6649521"/>
                </a:lnTo>
                <a:lnTo>
                  <a:pt x="0" y="0"/>
                </a:lnTo>
                <a:close/>
              </a:path>
            </a:pathLst>
          </a:custGeom>
          <a:blipFill>
            <a:blip r:embed="rId3"/>
            <a:stretch>
              <a:fillRect l="-21515" t="-63209" r="-21778"/>
            </a:stretch>
          </a:blipFill>
        </p:spPr>
        <p:txBody>
          <a:bodyPr/>
          <a:lstStyle/>
          <a:p>
            <a:endParaRPr lang="en-IN"/>
          </a:p>
        </p:txBody>
      </p:sp>
      <p:sp>
        <p:nvSpPr>
          <p:cNvPr id="15" name="TextBox 14">
            <a:extLst>
              <a:ext uri="{FF2B5EF4-FFF2-40B4-BE49-F238E27FC236}">
                <a16:creationId xmlns:a16="http://schemas.microsoft.com/office/drawing/2014/main" id="{9C985121-E625-463C-D291-F9848AD0E8B3}"/>
              </a:ext>
            </a:extLst>
          </p:cNvPr>
          <p:cNvSpPr txBox="1"/>
          <p:nvPr/>
        </p:nvSpPr>
        <p:spPr>
          <a:xfrm>
            <a:off x="7053094" y="9140428"/>
            <a:ext cx="4174282" cy="921544"/>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Deployed AI Agent (English Conversation)</a:t>
            </a:r>
            <a:endParaRPr lang="en-US" sz="2800" b="1" dirty="0">
              <a:solidFill>
                <a:schemeClr val="bg1"/>
              </a:solidFill>
              <a:latin typeface="Arial Bold"/>
              <a:cs typeface="Arial Bold"/>
              <a:sym typeface="Arial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2005352" y="2265879"/>
            <a:ext cx="14277297" cy="7120565"/>
          </a:xfrm>
          <a:custGeom>
            <a:avLst/>
            <a:gdLst/>
            <a:ahLst/>
            <a:cxnLst/>
            <a:rect l="l" t="t" r="r" b="b"/>
            <a:pathLst>
              <a:path w="14277297" h="7120565">
                <a:moveTo>
                  <a:pt x="0" y="0"/>
                </a:moveTo>
                <a:lnTo>
                  <a:pt x="14277296" y="0"/>
                </a:lnTo>
                <a:lnTo>
                  <a:pt x="14277296" y="7120565"/>
                </a:lnTo>
                <a:lnTo>
                  <a:pt x="0" y="7120565"/>
                </a:lnTo>
                <a:lnTo>
                  <a:pt x="0" y="0"/>
                </a:lnTo>
                <a:close/>
              </a:path>
            </a:pathLst>
          </a:custGeom>
          <a:blipFill>
            <a:blip r:embed="rId3"/>
            <a:stretch>
              <a:fillRect l="-21443" t="-61095" r="-21389"/>
            </a:stretch>
          </a:blipFill>
        </p:spPr>
        <p:txBody>
          <a:bodyPr/>
          <a:lstStyle/>
          <a:p>
            <a:endParaRPr lang="en-IN"/>
          </a:p>
        </p:txBody>
      </p:sp>
      <p:sp>
        <p:nvSpPr>
          <p:cNvPr id="15" name="TextBox 14">
            <a:extLst>
              <a:ext uri="{FF2B5EF4-FFF2-40B4-BE49-F238E27FC236}">
                <a16:creationId xmlns:a16="http://schemas.microsoft.com/office/drawing/2014/main" id="{AA789007-F26E-0063-CCFB-801AAC2351E5}"/>
              </a:ext>
            </a:extLst>
          </p:cNvPr>
          <p:cNvSpPr txBox="1"/>
          <p:nvPr/>
        </p:nvSpPr>
        <p:spPr>
          <a:xfrm>
            <a:off x="7053094" y="9140428"/>
            <a:ext cx="4174282" cy="921544"/>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Deployed AI Agent (Hindi Conversation)</a:t>
            </a:r>
            <a:endParaRPr lang="en-US" sz="2800" b="1" dirty="0">
              <a:solidFill>
                <a:schemeClr val="bg1"/>
              </a:solidFill>
              <a:latin typeface="Arial Bold"/>
              <a:cs typeface="Arial Bold"/>
              <a:sym typeface="Arial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57267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Conclusion</a:t>
              </a:r>
            </a:p>
          </p:txBody>
        </p:sp>
      </p:grpSp>
      <p:grpSp>
        <p:nvGrpSpPr>
          <p:cNvPr id="13" name="Group 13"/>
          <p:cNvGrpSpPr/>
          <p:nvPr/>
        </p:nvGrpSpPr>
        <p:grpSpPr>
          <a:xfrm>
            <a:off x="871788" y="2673689"/>
            <a:ext cx="16544422" cy="7257020"/>
            <a:chOff x="0" y="0"/>
            <a:chExt cx="22059230" cy="9676027"/>
          </a:xfrm>
        </p:grpSpPr>
        <p:sp>
          <p:nvSpPr>
            <p:cNvPr id="14" name="Freeform 14"/>
            <p:cNvSpPr/>
            <p:nvPr/>
          </p:nvSpPr>
          <p:spPr>
            <a:xfrm>
              <a:off x="0" y="0"/>
              <a:ext cx="22059230" cy="9676027"/>
            </a:xfrm>
            <a:custGeom>
              <a:avLst/>
              <a:gdLst/>
              <a:ahLst/>
              <a:cxnLst/>
              <a:rect l="l" t="t" r="r" b="b"/>
              <a:pathLst>
                <a:path w="22059230" h="9676027">
                  <a:moveTo>
                    <a:pt x="0" y="0"/>
                  </a:moveTo>
                  <a:lnTo>
                    <a:pt x="22059230" y="0"/>
                  </a:lnTo>
                  <a:lnTo>
                    <a:pt x="22059230" y="9676027"/>
                  </a:lnTo>
                  <a:lnTo>
                    <a:pt x="0" y="96760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9799852"/>
            </a:xfrm>
            <a:prstGeom prst="rect">
              <a:avLst/>
            </a:prstGeom>
          </p:spPr>
          <p:txBody>
            <a:bodyPr lIns="0" tIns="0" rIns="0" bIns="0" rtlCol="0" anchor="ctr"/>
            <a:lstStyle/>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The AI agent effectively bridges the gap between technology and financial literacy by making complex financial concepts easy to understand for all users, regardless of language or background.</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It promotes accessibility by offering multilingual support, builds trust by retrieving data from verified sources and fosters inclusivity by catering to underserved and non-tech-savvy populations.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By equipping users with reliable knowledge and scam awareness, the project aligns with and supports India’s national mission of financial empowerment, aiming to reduce digital fraud, increase digital adoption and strengthen economic inclusion across communities.</a:t>
              </a:r>
            </a:p>
            <a:p>
              <a:pPr algn="l">
                <a:lnSpc>
                  <a:spcPts val="5128"/>
                </a:lnSpc>
              </a:pPr>
              <a:endParaRPr lang="en-US" sz="3884" dirty="0">
                <a:solidFill>
                  <a:srgbClr val="404040"/>
                </a:solidFill>
                <a:latin typeface="Calibri (MS)"/>
                <a:ea typeface="Calibri (MS)"/>
                <a:cs typeface="Calibri (MS)"/>
                <a:sym typeface="Calibri (M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57267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GitHub Link</a:t>
              </a:r>
            </a:p>
          </p:txBody>
        </p:sp>
      </p:grpSp>
      <p:sp>
        <p:nvSpPr>
          <p:cNvPr id="14" name="TextBox 13">
            <a:extLst>
              <a:ext uri="{FF2B5EF4-FFF2-40B4-BE49-F238E27FC236}">
                <a16:creationId xmlns:a16="http://schemas.microsoft.com/office/drawing/2014/main" id="{DEE39C4B-4693-9A87-6916-CF49CED7E3C5}"/>
              </a:ext>
            </a:extLst>
          </p:cNvPr>
          <p:cNvSpPr txBox="1"/>
          <p:nvPr/>
        </p:nvSpPr>
        <p:spPr>
          <a:xfrm>
            <a:off x="2396535" y="3729772"/>
            <a:ext cx="13487400" cy="584775"/>
          </a:xfrm>
          <a:prstGeom prst="rect">
            <a:avLst/>
          </a:prstGeom>
          <a:solidFill>
            <a:schemeClr val="tx2"/>
          </a:solidFill>
        </p:spPr>
        <p:txBody>
          <a:bodyPr wrap="square">
            <a:spAutoFit/>
          </a:bodyPr>
          <a:lstStyle/>
          <a:p>
            <a:pPr algn="ctr"/>
            <a:r>
              <a:rPr lang="en-IN" sz="3200" b="1" dirty="0">
                <a:solidFill>
                  <a:schemeClr val="bg1"/>
                </a:solidFill>
              </a:rPr>
              <a:t>https://github.com/devsignedbyshreya/AI-Agent-for-Digital-Financial-Literacy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2558168"/>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Future Scope</a:t>
              </a:r>
            </a:p>
          </p:txBody>
        </p:sp>
      </p:grpSp>
      <p:grpSp>
        <p:nvGrpSpPr>
          <p:cNvPr id="13" name="Group 13"/>
          <p:cNvGrpSpPr/>
          <p:nvPr/>
        </p:nvGrpSpPr>
        <p:grpSpPr>
          <a:xfrm>
            <a:off x="871788" y="3659182"/>
            <a:ext cx="16544422" cy="4069650"/>
            <a:chOff x="0" y="0"/>
            <a:chExt cx="22059230" cy="5426200"/>
          </a:xfrm>
        </p:grpSpPr>
        <p:sp>
          <p:nvSpPr>
            <p:cNvPr id="14" name="Freeform 14"/>
            <p:cNvSpPr/>
            <p:nvPr/>
          </p:nvSpPr>
          <p:spPr>
            <a:xfrm>
              <a:off x="0" y="0"/>
              <a:ext cx="22059230" cy="5426200"/>
            </a:xfrm>
            <a:custGeom>
              <a:avLst/>
              <a:gdLst/>
              <a:ahLst/>
              <a:cxnLst/>
              <a:rect l="l" t="t" r="r" b="b"/>
              <a:pathLst>
                <a:path w="22059230" h="5426200">
                  <a:moveTo>
                    <a:pt x="0" y="0"/>
                  </a:moveTo>
                  <a:lnTo>
                    <a:pt x="22059230" y="0"/>
                  </a:lnTo>
                  <a:lnTo>
                    <a:pt x="22059230" y="5426200"/>
                  </a:lnTo>
                  <a:lnTo>
                    <a:pt x="0" y="5426200"/>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5550025"/>
            </a:xfrm>
            <a:prstGeom prst="rect">
              <a:avLst/>
            </a:prstGeom>
          </p:spPr>
          <p:txBody>
            <a:bodyPr lIns="0" tIns="0" rIns="0" bIns="0" rtlCol="0" anchor="ctr"/>
            <a:lstStyle/>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Add voice interaction for accessibility.</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Expand to other sectors: healthcare, government schemes, insurance.</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Train on regional-specific financial data and dialects.</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Integrate with WhatsApp Business API for real-world deployment.</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Collaborate with NGOs and financial institutions for outreach.</a:t>
              </a:r>
            </a:p>
            <a:p>
              <a:pPr algn="l">
                <a:lnSpc>
                  <a:spcPts val="5128"/>
                </a:lnSpc>
              </a:pPr>
              <a:endParaRPr lang="en-US" sz="3884">
                <a:solidFill>
                  <a:srgbClr val="404040"/>
                </a:solidFill>
                <a:latin typeface="Calibri (MS)"/>
                <a:ea typeface="Calibri (MS)"/>
                <a:cs typeface="Calibri (MS)"/>
                <a:sym typeface="Calibri (M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545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Outline</a:t>
              </a:r>
            </a:p>
          </p:txBody>
        </p:sp>
      </p:grpSp>
      <p:sp>
        <p:nvSpPr>
          <p:cNvPr id="13" name="TextBox 13"/>
          <p:cNvSpPr txBox="1"/>
          <p:nvPr/>
        </p:nvSpPr>
        <p:spPr>
          <a:xfrm>
            <a:off x="1274359" y="2452116"/>
            <a:ext cx="16345650" cy="7487412"/>
          </a:xfrm>
          <a:prstGeom prst="rect">
            <a:avLst/>
          </a:prstGeom>
        </p:spPr>
        <p:txBody>
          <a:bodyPr lIns="0" tIns="0" rIns="0" bIns="0" rtlCol="0" anchor="t">
            <a:spAutoFit/>
          </a:bodyPr>
          <a:lstStyle/>
          <a:p>
            <a:pPr algn="l">
              <a:lnSpc>
                <a:spcPts val="4883"/>
              </a:lnSpc>
            </a:pPr>
            <a:r>
              <a:rPr lang="en-US" sz="3699" b="1">
                <a:solidFill>
                  <a:srgbClr val="404040"/>
                </a:solidFill>
                <a:latin typeface="Arial Bold"/>
                <a:ea typeface="Arial Bold"/>
                <a:cs typeface="Arial Bold"/>
                <a:sym typeface="Arial Bold"/>
              </a:rPr>
              <a:t>  </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Problem Statement </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Technology used</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Wow factor </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End users</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Result</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Conclusion</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Git-hub Link</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Future scope</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IBM Certifications</a:t>
            </a:r>
          </a:p>
          <a:p>
            <a:pPr marL="669604" lvl="1" indent="-334802" algn="l">
              <a:lnSpc>
                <a:spcPts val="4883"/>
              </a:lnSpc>
            </a:pPr>
            <a:endParaRPr lang="en-US" sz="3699" b="1">
              <a:solidFill>
                <a:srgbClr val="404040"/>
              </a:solidFill>
              <a:latin typeface="Arial Bold"/>
              <a:ea typeface="Arial Bold"/>
              <a:cs typeface="Arial Bold"/>
              <a:sym typeface="Arial Bold"/>
            </a:endParaRPr>
          </a:p>
          <a:p>
            <a:pPr marL="669604" lvl="1" indent="-334802" algn="l">
              <a:lnSpc>
                <a:spcPts val="4883"/>
              </a:lnSpc>
            </a:pPr>
            <a:endParaRPr lang="en-US" sz="3699" b="1">
              <a:solidFill>
                <a:srgbClr val="404040"/>
              </a:solidFill>
              <a:latin typeface="Arial Bold"/>
              <a:ea typeface="Arial Bold"/>
              <a:cs typeface="Arial Bold"/>
              <a:sym typeface="Arial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20048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IBM Certification</a:t>
              </a:r>
            </a:p>
          </p:txBody>
        </p:sp>
      </p:grpSp>
      <p:sp>
        <p:nvSpPr>
          <p:cNvPr id="13" name="Freeform 13"/>
          <p:cNvSpPr/>
          <p:nvPr/>
        </p:nvSpPr>
        <p:spPr>
          <a:xfrm>
            <a:off x="4240755" y="2358952"/>
            <a:ext cx="9818009" cy="7432748"/>
          </a:xfrm>
          <a:custGeom>
            <a:avLst/>
            <a:gdLst/>
            <a:ahLst/>
            <a:cxnLst/>
            <a:rect l="l" t="t" r="r" b="b"/>
            <a:pathLst>
              <a:path w="9818009" h="7432748">
                <a:moveTo>
                  <a:pt x="0" y="0"/>
                </a:moveTo>
                <a:lnTo>
                  <a:pt x="9818010" y="0"/>
                </a:lnTo>
                <a:lnTo>
                  <a:pt x="9818010" y="7432749"/>
                </a:lnTo>
                <a:lnTo>
                  <a:pt x="0" y="7432749"/>
                </a:lnTo>
                <a:lnTo>
                  <a:pt x="0" y="0"/>
                </a:lnTo>
                <a:close/>
              </a:path>
            </a:pathLst>
          </a:custGeom>
          <a:blipFill>
            <a:blip r:embed="rId3"/>
            <a:stretch>
              <a:fillRect l="-565"/>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20048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IBM Certification</a:t>
              </a:r>
            </a:p>
          </p:txBody>
        </p:sp>
      </p:grpSp>
      <p:sp>
        <p:nvSpPr>
          <p:cNvPr id="13" name="Freeform 13"/>
          <p:cNvSpPr/>
          <p:nvPr/>
        </p:nvSpPr>
        <p:spPr>
          <a:xfrm>
            <a:off x="3382538" y="2444897"/>
            <a:ext cx="11515394" cy="7042003"/>
          </a:xfrm>
          <a:custGeom>
            <a:avLst/>
            <a:gdLst/>
            <a:ahLst/>
            <a:cxnLst/>
            <a:rect l="l" t="t" r="r" b="b"/>
            <a:pathLst>
              <a:path w="11515394" h="7042003">
                <a:moveTo>
                  <a:pt x="0" y="0"/>
                </a:moveTo>
                <a:lnTo>
                  <a:pt x="11515394" y="0"/>
                </a:lnTo>
                <a:lnTo>
                  <a:pt x="11515394" y="7042003"/>
                </a:lnTo>
                <a:lnTo>
                  <a:pt x="0" y="7042003"/>
                </a:lnTo>
                <a:lnTo>
                  <a:pt x="0" y="0"/>
                </a:lnTo>
                <a:close/>
              </a:path>
            </a:pathLst>
          </a:custGeom>
          <a:blipFill>
            <a:blip r:embed="rId3"/>
            <a:stretch>
              <a:fillRect t="-1793"/>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2169942" y="4569651"/>
            <a:ext cx="13948116" cy="1147697"/>
            <a:chOff x="0" y="0"/>
            <a:chExt cx="18597488" cy="1530263"/>
          </a:xfrm>
        </p:grpSpPr>
        <p:sp>
          <p:nvSpPr>
            <p:cNvPr id="11" name="Freeform 11"/>
            <p:cNvSpPr/>
            <p:nvPr/>
          </p:nvSpPr>
          <p:spPr>
            <a:xfrm>
              <a:off x="0" y="0"/>
              <a:ext cx="18597488" cy="1530263"/>
            </a:xfrm>
            <a:custGeom>
              <a:avLst/>
              <a:gdLst/>
              <a:ahLst/>
              <a:cxnLst/>
              <a:rect l="l" t="t" r="r" b="b"/>
              <a:pathLst>
                <a:path w="18597488" h="1530263">
                  <a:moveTo>
                    <a:pt x="0" y="0"/>
                  </a:moveTo>
                  <a:lnTo>
                    <a:pt x="18597488" y="0"/>
                  </a:lnTo>
                  <a:lnTo>
                    <a:pt x="18597488" y="1530263"/>
                  </a:lnTo>
                  <a:lnTo>
                    <a:pt x="0" y="1530263"/>
                  </a:lnTo>
                  <a:close/>
                </a:path>
              </a:pathLst>
            </a:custGeom>
            <a:solidFill>
              <a:srgbClr val="000000">
                <a:alpha val="0"/>
              </a:srgbClr>
            </a:solidFill>
          </p:spPr>
          <p:txBody>
            <a:bodyPr/>
            <a:lstStyle/>
            <a:p>
              <a:endParaRPr lang="en-IN"/>
            </a:p>
          </p:txBody>
        </p:sp>
        <p:sp>
          <p:nvSpPr>
            <p:cNvPr id="12" name="TextBox 12"/>
            <p:cNvSpPr txBox="1"/>
            <p:nvPr/>
          </p:nvSpPr>
          <p:spPr>
            <a:xfrm>
              <a:off x="0" y="-123825"/>
              <a:ext cx="18597488" cy="1654088"/>
            </a:xfrm>
            <a:prstGeom prst="rect">
              <a:avLst/>
            </a:prstGeom>
          </p:spPr>
          <p:txBody>
            <a:bodyPr lIns="0" tIns="0" rIns="0" bIns="0" rtlCol="0" anchor="b"/>
            <a:lstStyle/>
            <a:p>
              <a:pPr algn="ctr">
                <a:lnSpc>
                  <a:spcPts val="7439"/>
                </a:lnSpc>
              </a:pPr>
              <a:r>
                <a:rPr lang="en-US" sz="6199" b="1">
                  <a:solidFill>
                    <a:srgbClr val="002060"/>
                  </a:solidFill>
                  <a:latin typeface="Arial Bold"/>
                  <a:ea typeface="Arial Bold"/>
                  <a:cs typeface="Arial Bold"/>
                  <a:sym typeface="Arial Bold"/>
                </a:rPr>
                <a:t>THANK 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Problem Statement</a:t>
              </a:r>
            </a:p>
          </p:txBody>
        </p:sp>
      </p:grpSp>
      <p:grpSp>
        <p:nvGrpSpPr>
          <p:cNvPr id="13" name="Group 13"/>
          <p:cNvGrpSpPr/>
          <p:nvPr/>
        </p:nvGrpSpPr>
        <p:grpSpPr>
          <a:xfrm>
            <a:off x="775196" y="2265879"/>
            <a:ext cx="16544422" cy="7904720"/>
            <a:chOff x="0" y="0"/>
            <a:chExt cx="22059230" cy="10539627"/>
          </a:xfrm>
        </p:grpSpPr>
        <p:sp>
          <p:nvSpPr>
            <p:cNvPr id="14" name="Freeform 14"/>
            <p:cNvSpPr/>
            <p:nvPr/>
          </p:nvSpPr>
          <p:spPr>
            <a:xfrm>
              <a:off x="0" y="0"/>
              <a:ext cx="22059230" cy="10539627"/>
            </a:xfrm>
            <a:custGeom>
              <a:avLst/>
              <a:gdLst/>
              <a:ahLst/>
              <a:cxnLst/>
              <a:rect l="l" t="t" r="r" b="b"/>
              <a:pathLst>
                <a:path w="22059230" h="10539627">
                  <a:moveTo>
                    <a:pt x="0" y="0"/>
                  </a:moveTo>
                  <a:lnTo>
                    <a:pt x="22059230" y="0"/>
                  </a:lnTo>
                  <a:lnTo>
                    <a:pt x="22059230" y="10539627"/>
                  </a:lnTo>
                  <a:lnTo>
                    <a:pt x="0" y="105396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10663452"/>
            </a:xfrm>
            <a:prstGeom prst="rect">
              <a:avLst/>
            </a:prstGeom>
          </p:spPr>
          <p:txBody>
            <a:bodyPr lIns="0" tIns="0" rIns="0" bIns="0" rtlCol="0" anchor="ctr"/>
            <a:lstStyle/>
            <a:p>
              <a:pPr algn="l">
                <a:lnSpc>
                  <a:spcPts val="5128"/>
                </a:lnSpc>
              </a:pPr>
              <a:r>
                <a:rPr lang="en-US" sz="3884" dirty="0">
                  <a:solidFill>
                    <a:srgbClr val="404040"/>
                  </a:solidFill>
                  <a:latin typeface="Calibri (MS)"/>
                  <a:ea typeface="Calibri (MS)"/>
                  <a:cs typeface="Calibri (MS)"/>
                  <a:sym typeface="Calibri (MS)"/>
                </a:rPr>
                <a:t>A large segment of the population lacks digital financial literacy, leading to:</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Misuse of UPI, net banking and mobile wallets.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Exposure to online scams (phishing, OTP fraud)</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Poor understanding of loans, interest rates, budgeting etc.</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Language barriers due to limited regional content.</a:t>
              </a:r>
            </a:p>
            <a:p>
              <a:pPr algn="l">
                <a:lnSpc>
                  <a:spcPts val="5128"/>
                </a:lnSpc>
              </a:pPr>
              <a:r>
                <a:rPr lang="en-US" sz="3884" b="1" dirty="0">
                  <a:solidFill>
                    <a:srgbClr val="404040"/>
                  </a:solidFill>
                  <a:latin typeface="Calibri (MS) Bold"/>
                  <a:ea typeface="Calibri (MS) Bold"/>
                  <a:cs typeface="Calibri (MS) Bold"/>
                  <a:sym typeface="Calibri (MS) Bold"/>
                </a:rPr>
                <a:t>Proposed Solution:</a:t>
              </a:r>
            </a:p>
            <a:p>
              <a:pPr algn="l">
                <a:lnSpc>
                  <a:spcPts val="5128"/>
                </a:lnSpc>
              </a:pPr>
              <a:r>
                <a:rPr lang="en-US" sz="3884" dirty="0">
                  <a:solidFill>
                    <a:srgbClr val="404040"/>
                  </a:solidFill>
                  <a:latin typeface="Calibri (MS)"/>
                  <a:ea typeface="Calibri (MS)"/>
                  <a:cs typeface="Calibri (MS)"/>
                  <a:sym typeface="Calibri (MS)"/>
                </a:rPr>
                <a:t>Build an AI-powered agent using RAG on IBM Cloud Lite that:</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Answers financial queries with verified data</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Supports multiple regional languages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Promotes safe financial practices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Ensures accessibility, personalization and inclusivity</a:t>
              </a:r>
            </a:p>
            <a:p>
              <a:pPr algn="l">
                <a:lnSpc>
                  <a:spcPts val="5128"/>
                </a:lnSpc>
              </a:pPr>
              <a:endParaRPr lang="en-US" sz="3884" dirty="0">
                <a:solidFill>
                  <a:srgbClr val="404040"/>
                </a:solidFill>
                <a:latin typeface="Calibri (MS)"/>
                <a:ea typeface="Calibri (MS)"/>
                <a:cs typeface="Calibri (MS)"/>
                <a:sym typeface="Calibri (M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30120" y="2202518"/>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Technology used</a:t>
              </a:r>
            </a:p>
          </p:txBody>
        </p:sp>
      </p:grpSp>
      <p:grpSp>
        <p:nvGrpSpPr>
          <p:cNvPr id="13" name="Group 13"/>
          <p:cNvGrpSpPr/>
          <p:nvPr/>
        </p:nvGrpSpPr>
        <p:grpSpPr>
          <a:xfrm>
            <a:off x="669801" y="3303532"/>
            <a:ext cx="16544422" cy="4780950"/>
            <a:chOff x="0" y="0"/>
            <a:chExt cx="22059230" cy="6374601"/>
          </a:xfrm>
        </p:grpSpPr>
        <p:sp>
          <p:nvSpPr>
            <p:cNvPr id="14" name="Freeform 14"/>
            <p:cNvSpPr/>
            <p:nvPr/>
          </p:nvSpPr>
          <p:spPr>
            <a:xfrm>
              <a:off x="0" y="0"/>
              <a:ext cx="22059230" cy="6374600"/>
            </a:xfrm>
            <a:custGeom>
              <a:avLst/>
              <a:gdLst/>
              <a:ahLst/>
              <a:cxnLst/>
              <a:rect l="l" t="t" r="r" b="b"/>
              <a:pathLst>
                <a:path w="22059230" h="6374600">
                  <a:moveTo>
                    <a:pt x="0" y="0"/>
                  </a:moveTo>
                  <a:lnTo>
                    <a:pt x="22059230" y="0"/>
                  </a:lnTo>
                  <a:lnTo>
                    <a:pt x="22059230" y="6374600"/>
                  </a:lnTo>
                  <a:lnTo>
                    <a:pt x="0" y="6374600"/>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6498426"/>
            </a:xfrm>
            <a:prstGeom prst="rect">
              <a:avLst/>
            </a:prstGeom>
          </p:spPr>
          <p:txBody>
            <a:bodyPr lIns="0" tIns="0" rIns="0" bIns="0" rtlCol="0" anchor="ctr"/>
            <a:lstStyle/>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Lite (hosting and deployment)</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Granite Models (LLMs for natural language generation)</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Watsonx.ai Studio (training and managing models)</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Retrieval-Augmented Generation (RAG) (for combining LLMs with verified data)</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Natural Language Processing (NLP)</a:t>
              </a:r>
            </a:p>
            <a:p>
              <a:pPr algn="l">
                <a:lnSpc>
                  <a:spcPts val="5128"/>
                </a:lnSpc>
              </a:pPr>
              <a:endParaRPr lang="en-US" sz="3884">
                <a:solidFill>
                  <a:srgbClr val="404040"/>
                </a:solidFill>
                <a:latin typeface="Calibri (MS)"/>
                <a:ea typeface="Calibri (MS)"/>
                <a:cs typeface="Calibri (MS)"/>
                <a:sym typeface="Calibri (M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30120" y="2907583"/>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IBM cloud services used</a:t>
              </a:r>
            </a:p>
          </p:txBody>
        </p:sp>
      </p:grpSp>
      <p:grpSp>
        <p:nvGrpSpPr>
          <p:cNvPr id="13" name="Group 13"/>
          <p:cNvGrpSpPr/>
          <p:nvPr/>
        </p:nvGrpSpPr>
        <p:grpSpPr>
          <a:xfrm>
            <a:off x="669801" y="4008597"/>
            <a:ext cx="16544422" cy="3370820"/>
            <a:chOff x="0" y="0"/>
            <a:chExt cx="22059230" cy="4494427"/>
          </a:xfrm>
        </p:grpSpPr>
        <p:sp>
          <p:nvSpPr>
            <p:cNvPr id="14" name="Freeform 14"/>
            <p:cNvSpPr/>
            <p:nvPr/>
          </p:nvSpPr>
          <p:spPr>
            <a:xfrm>
              <a:off x="0" y="0"/>
              <a:ext cx="22059230" cy="4494427"/>
            </a:xfrm>
            <a:custGeom>
              <a:avLst/>
              <a:gdLst/>
              <a:ahLst/>
              <a:cxnLst/>
              <a:rect l="l" t="t" r="r" b="b"/>
              <a:pathLst>
                <a:path w="22059230" h="4494427">
                  <a:moveTo>
                    <a:pt x="0" y="0"/>
                  </a:moveTo>
                  <a:lnTo>
                    <a:pt x="22059230" y="0"/>
                  </a:lnTo>
                  <a:lnTo>
                    <a:pt x="22059230" y="4494427"/>
                  </a:lnTo>
                  <a:lnTo>
                    <a:pt x="0" y="44944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4618252"/>
            </a:xfrm>
            <a:prstGeom prst="rect">
              <a:avLst/>
            </a:prstGeom>
          </p:spPr>
          <p:txBody>
            <a:bodyPr lIns="0" tIns="0" rIns="0" bIns="0" rtlCol="0" anchor="ctr"/>
            <a:lstStyle/>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Watsonx AI Studio</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Watsonx AI runtime</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Agent Lab</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Granite foundation model</a:t>
              </a:r>
            </a:p>
            <a:p>
              <a:pPr algn="l">
                <a:lnSpc>
                  <a:spcPts val="5128"/>
                </a:lnSpc>
              </a:pPr>
              <a:endParaRPr lang="en-US" sz="3884">
                <a:solidFill>
                  <a:srgbClr val="404040"/>
                </a:solidFill>
                <a:latin typeface="Calibri (MS)"/>
                <a:ea typeface="Calibri (MS)"/>
                <a:cs typeface="Calibri (MS)"/>
                <a:sym typeface="Calibri (M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669801" y="1876134"/>
            <a:ext cx="16544424" cy="795444"/>
            <a:chOff x="0" y="0"/>
            <a:chExt cx="22059232" cy="1060592"/>
          </a:xfrm>
        </p:grpSpPr>
        <p:sp>
          <p:nvSpPr>
            <p:cNvPr id="11" name="Freeform 11"/>
            <p:cNvSpPr/>
            <p:nvPr/>
          </p:nvSpPr>
          <p:spPr>
            <a:xfrm>
              <a:off x="0" y="0"/>
              <a:ext cx="22059232" cy="1060592"/>
            </a:xfrm>
            <a:custGeom>
              <a:avLst/>
              <a:gdLst/>
              <a:ahLst/>
              <a:cxnLst/>
              <a:rect l="l" t="t" r="r" b="b"/>
              <a:pathLst>
                <a:path w="22059232" h="1060592">
                  <a:moveTo>
                    <a:pt x="0" y="0"/>
                  </a:moveTo>
                  <a:lnTo>
                    <a:pt x="22059232" y="0"/>
                  </a:lnTo>
                  <a:lnTo>
                    <a:pt x="22059232" y="1060592"/>
                  </a:lnTo>
                  <a:lnTo>
                    <a:pt x="0" y="1060592"/>
                  </a:lnTo>
                  <a:close/>
                </a:path>
              </a:pathLst>
            </a:custGeom>
            <a:solidFill>
              <a:srgbClr val="000000">
                <a:alpha val="0"/>
              </a:srgbClr>
            </a:solidFill>
          </p:spPr>
          <p:txBody>
            <a:bodyPr/>
            <a:lstStyle/>
            <a:p>
              <a:endParaRPr lang="en-IN"/>
            </a:p>
          </p:txBody>
        </p:sp>
        <p:sp>
          <p:nvSpPr>
            <p:cNvPr id="12" name="TextBox 12"/>
            <p:cNvSpPr txBox="1"/>
            <p:nvPr/>
          </p:nvSpPr>
          <p:spPr>
            <a:xfrm>
              <a:off x="0" y="-95250"/>
              <a:ext cx="22059232" cy="1155842"/>
            </a:xfrm>
            <a:prstGeom prst="rect">
              <a:avLst/>
            </a:prstGeom>
          </p:spPr>
          <p:txBody>
            <a:bodyPr lIns="0" tIns="0" rIns="0" bIns="0" rtlCol="0" anchor="b"/>
            <a:lstStyle/>
            <a:p>
              <a:pPr algn="l">
                <a:lnSpc>
                  <a:spcPts val="5759"/>
                </a:lnSpc>
              </a:pPr>
              <a:r>
                <a:rPr lang="en-US" sz="4800" b="1">
                  <a:solidFill>
                    <a:srgbClr val="1CADE4"/>
                  </a:solidFill>
                  <a:latin typeface="Arial Bold"/>
                  <a:ea typeface="Arial Bold"/>
                  <a:cs typeface="Arial Bold"/>
                  <a:sym typeface="Arial Bold"/>
                </a:rPr>
                <a:t>Wow factors</a:t>
              </a:r>
            </a:p>
          </p:txBody>
        </p:sp>
      </p:grpSp>
      <p:grpSp>
        <p:nvGrpSpPr>
          <p:cNvPr id="13" name="Group 13"/>
          <p:cNvGrpSpPr/>
          <p:nvPr/>
        </p:nvGrpSpPr>
        <p:grpSpPr>
          <a:xfrm>
            <a:off x="669803" y="2671578"/>
            <a:ext cx="16544422" cy="5918398"/>
            <a:chOff x="0" y="0"/>
            <a:chExt cx="22059230" cy="7891197"/>
          </a:xfrm>
        </p:grpSpPr>
        <p:sp>
          <p:nvSpPr>
            <p:cNvPr id="14" name="Freeform 14"/>
            <p:cNvSpPr/>
            <p:nvPr/>
          </p:nvSpPr>
          <p:spPr>
            <a:xfrm>
              <a:off x="0" y="0"/>
              <a:ext cx="22059230" cy="7891197"/>
            </a:xfrm>
            <a:custGeom>
              <a:avLst/>
              <a:gdLst/>
              <a:ahLst/>
              <a:cxnLst/>
              <a:rect l="l" t="t" r="r" b="b"/>
              <a:pathLst>
                <a:path w="22059230" h="7891197">
                  <a:moveTo>
                    <a:pt x="0" y="0"/>
                  </a:moveTo>
                  <a:lnTo>
                    <a:pt x="22059230" y="0"/>
                  </a:lnTo>
                  <a:lnTo>
                    <a:pt x="22059230" y="7891197"/>
                  </a:lnTo>
                  <a:lnTo>
                    <a:pt x="0" y="7891197"/>
                  </a:lnTo>
                  <a:close/>
                </a:path>
              </a:pathLst>
            </a:custGeom>
            <a:solidFill>
              <a:srgbClr val="000000">
                <a:alpha val="0"/>
              </a:srgbClr>
            </a:solidFill>
          </p:spPr>
          <p:txBody>
            <a:bodyPr/>
            <a:lstStyle/>
            <a:p>
              <a:endParaRPr lang="en-IN"/>
            </a:p>
          </p:txBody>
        </p:sp>
        <p:sp>
          <p:nvSpPr>
            <p:cNvPr id="15" name="TextBox 15"/>
            <p:cNvSpPr txBox="1"/>
            <p:nvPr/>
          </p:nvSpPr>
          <p:spPr>
            <a:xfrm>
              <a:off x="0" y="-28575"/>
              <a:ext cx="22059230" cy="7919772"/>
            </a:xfrm>
            <a:prstGeom prst="rect">
              <a:avLst/>
            </a:prstGeom>
          </p:spPr>
          <p:txBody>
            <a:bodyPr lIns="0" tIns="0" rIns="0" bIns="0" rtlCol="0" anchor="ctr"/>
            <a:lstStyle/>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Multilingual Support:</a:t>
              </a:r>
              <a:r>
                <a:rPr lang="en-US" sz="3854" dirty="0">
                  <a:solidFill>
                    <a:srgbClr val="0F0F0F"/>
                  </a:solidFill>
                  <a:latin typeface="Calibri (MS)"/>
                  <a:ea typeface="Calibri (MS)"/>
                  <a:cs typeface="Calibri (MS)"/>
                  <a:sym typeface="Calibri (MS)"/>
                </a:rPr>
                <a:t> Users can interact in Hindi, Bengali, Tamil and other regional languages for better accessibility.</a:t>
              </a:r>
            </a:p>
            <a:p>
              <a:pPr algn="l">
                <a:lnSpc>
                  <a:spcPts val="4070"/>
                </a:lnSpc>
              </a:pPr>
              <a:endParaRPr lang="en-US" sz="3854" dirty="0">
                <a:solidFill>
                  <a:srgbClr val="0F0F0F"/>
                </a:solidFill>
                <a:latin typeface="Calibri (MS)"/>
                <a:ea typeface="Calibri (MS)"/>
                <a:cs typeface="Calibri (MS)"/>
                <a:sym typeface="Calibri (MS)"/>
              </a:endParaRPr>
            </a:p>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RAG-enabled AI:</a:t>
              </a:r>
              <a:r>
                <a:rPr lang="en-US" sz="3854" dirty="0">
                  <a:solidFill>
                    <a:srgbClr val="0F0F0F"/>
                  </a:solidFill>
                  <a:latin typeface="Calibri (MS)"/>
                  <a:ea typeface="Calibri (MS)"/>
                  <a:cs typeface="Calibri (MS)"/>
                  <a:sym typeface="Calibri (MS)"/>
                </a:rPr>
                <a:t> Combines generative AI with real-time data from trusted sources like government and banking websites.</a:t>
              </a:r>
            </a:p>
            <a:p>
              <a:pPr algn="l">
                <a:lnSpc>
                  <a:spcPts val="4070"/>
                </a:lnSpc>
              </a:pPr>
              <a:endParaRPr lang="en-US" sz="3854" dirty="0">
                <a:solidFill>
                  <a:srgbClr val="0F0F0F"/>
                </a:solidFill>
                <a:latin typeface="Calibri (MS)"/>
                <a:ea typeface="Calibri (MS)"/>
                <a:cs typeface="Calibri (MS)"/>
                <a:sym typeface="Calibri (MS)"/>
              </a:endParaRPr>
            </a:p>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Scam Awareness Built-in:</a:t>
              </a:r>
              <a:r>
                <a:rPr lang="en-US" sz="3854" dirty="0">
                  <a:solidFill>
                    <a:srgbClr val="0F0F0F"/>
                  </a:solidFill>
                  <a:latin typeface="Calibri (MS)"/>
                  <a:ea typeface="Calibri (MS)"/>
                  <a:cs typeface="Calibri (MS)"/>
                  <a:sym typeface="Calibri (MS)"/>
                </a:rPr>
                <a:t> Educates users on common frauds like OTP scams and fake apps, ensuring safer digital transactions.</a:t>
              </a:r>
            </a:p>
            <a:p>
              <a:pPr algn="l">
                <a:lnSpc>
                  <a:spcPts val="4070"/>
                </a:lnSpc>
              </a:pPr>
              <a:endParaRPr lang="en-US" sz="3854" dirty="0">
                <a:solidFill>
                  <a:srgbClr val="0F0F0F"/>
                </a:solidFill>
                <a:latin typeface="Calibri (MS)"/>
                <a:ea typeface="Calibri (MS)"/>
                <a:cs typeface="Calibri (MS)"/>
                <a:sym typeface="Calibri (MS)"/>
              </a:endParaRPr>
            </a:p>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User-friendly Interface: </a:t>
              </a:r>
              <a:r>
                <a:rPr lang="en-US" sz="3854" dirty="0">
                  <a:solidFill>
                    <a:srgbClr val="0F0F0F"/>
                  </a:solidFill>
                  <a:latin typeface="Calibri (MS)"/>
                  <a:ea typeface="Calibri (MS)"/>
                  <a:cs typeface="Calibri (MS)"/>
                  <a:sym typeface="Calibri (MS)"/>
                </a:rPr>
                <a:t>Works on WhatsApp, Telegram and web – easy to use on any device with a simple, chat-based UI.</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14876" y="2832729"/>
            <a:ext cx="16544424" cy="882396"/>
            <a:chOff x="0" y="0"/>
            <a:chExt cx="22059232" cy="1176528"/>
          </a:xfrm>
        </p:grpSpPr>
        <p:sp>
          <p:nvSpPr>
            <p:cNvPr id="11" name="Freeform 11"/>
            <p:cNvSpPr/>
            <p:nvPr/>
          </p:nvSpPr>
          <p:spPr>
            <a:xfrm>
              <a:off x="0" y="0"/>
              <a:ext cx="22059232" cy="1176528"/>
            </a:xfrm>
            <a:custGeom>
              <a:avLst/>
              <a:gdLst/>
              <a:ahLst/>
              <a:cxnLst/>
              <a:rect l="l" t="t" r="r" b="b"/>
              <a:pathLst>
                <a:path w="22059232" h="1176528">
                  <a:moveTo>
                    <a:pt x="0" y="0"/>
                  </a:moveTo>
                  <a:lnTo>
                    <a:pt x="22059232" y="0"/>
                  </a:lnTo>
                  <a:lnTo>
                    <a:pt x="22059232" y="1176528"/>
                  </a:lnTo>
                  <a:lnTo>
                    <a:pt x="0" y="1176528"/>
                  </a:lnTo>
                  <a:close/>
                </a:path>
              </a:pathLst>
            </a:custGeom>
            <a:solidFill>
              <a:srgbClr val="000000">
                <a:alpha val="0"/>
              </a:srgbClr>
            </a:solidFill>
          </p:spPr>
          <p:txBody>
            <a:bodyPr/>
            <a:lstStyle/>
            <a:p>
              <a:endParaRPr lang="en-IN"/>
            </a:p>
          </p:txBody>
        </p:sp>
        <p:sp>
          <p:nvSpPr>
            <p:cNvPr id="12" name="TextBox 12"/>
            <p:cNvSpPr txBox="1"/>
            <p:nvPr/>
          </p:nvSpPr>
          <p:spPr>
            <a:xfrm>
              <a:off x="0" y="-95250"/>
              <a:ext cx="22059232" cy="1271778"/>
            </a:xfrm>
            <a:prstGeom prst="rect">
              <a:avLst/>
            </a:prstGeom>
          </p:spPr>
          <p:txBody>
            <a:bodyPr lIns="0" tIns="0" rIns="0" bIns="0" rtlCol="0" anchor="b"/>
            <a:lstStyle/>
            <a:p>
              <a:pPr algn="l">
                <a:lnSpc>
                  <a:spcPts val="5759"/>
                </a:lnSpc>
              </a:pPr>
              <a:r>
                <a:rPr lang="en-US" sz="4800" b="1">
                  <a:solidFill>
                    <a:srgbClr val="1CADE4"/>
                  </a:solidFill>
                  <a:latin typeface="Arial Bold"/>
                  <a:ea typeface="Arial Bold"/>
                  <a:cs typeface="Arial Bold"/>
                  <a:sym typeface="Arial Bold"/>
                </a:rPr>
                <a:t>End Users</a:t>
              </a:r>
            </a:p>
          </p:txBody>
        </p:sp>
      </p:grpSp>
      <p:grpSp>
        <p:nvGrpSpPr>
          <p:cNvPr id="13" name="Group 13"/>
          <p:cNvGrpSpPr/>
          <p:nvPr/>
        </p:nvGrpSpPr>
        <p:grpSpPr>
          <a:xfrm>
            <a:off x="714878" y="3475773"/>
            <a:ext cx="16544422" cy="3978498"/>
            <a:chOff x="0" y="0"/>
            <a:chExt cx="22059230" cy="5304663"/>
          </a:xfrm>
        </p:grpSpPr>
        <p:sp>
          <p:nvSpPr>
            <p:cNvPr id="14" name="Freeform 14"/>
            <p:cNvSpPr/>
            <p:nvPr/>
          </p:nvSpPr>
          <p:spPr>
            <a:xfrm>
              <a:off x="0" y="0"/>
              <a:ext cx="22059230" cy="5304663"/>
            </a:xfrm>
            <a:custGeom>
              <a:avLst/>
              <a:gdLst/>
              <a:ahLst/>
              <a:cxnLst/>
              <a:rect l="l" t="t" r="r" b="b"/>
              <a:pathLst>
                <a:path w="22059230" h="5304663">
                  <a:moveTo>
                    <a:pt x="0" y="0"/>
                  </a:moveTo>
                  <a:lnTo>
                    <a:pt x="22059230" y="0"/>
                  </a:lnTo>
                  <a:lnTo>
                    <a:pt x="22059230" y="5304663"/>
                  </a:lnTo>
                  <a:lnTo>
                    <a:pt x="0" y="5304663"/>
                  </a:lnTo>
                  <a:close/>
                </a:path>
              </a:pathLst>
            </a:custGeom>
            <a:solidFill>
              <a:srgbClr val="000000">
                <a:alpha val="0"/>
              </a:srgbClr>
            </a:solidFill>
          </p:spPr>
          <p:txBody>
            <a:bodyPr/>
            <a:lstStyle/>
            <a:p>
              <a:endParaRPr lang="en-IN"/>
            </a:p>
          </p:txBody>
        </p:sp>
        <p:sp>
          <p:nvSpPr>
            <p:cNvPr id="15" name="TextBox 15"/>
            <p:cNvSpPr txBox="1"/>
            <p:nvPr/>
          </p:nvSpPr>
          <p:spPr>
            <a:xfrm>
              <a:off x="0" y="-28575"/>
              <a:ext cx="22059230" cy="5333238"/>
            </a:xfrm>
            <a:prstGeom prst="rect">
              <a:avLst/>
            </a:prstGeom>
          </p:spPr>
          <p:txBody>
            <a:bodyPr lIns="0" tIns="0" rIns="0" bIns="0" rtlCol="0" anchor="ctr"/>
            <a:lstStyle/>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Rural and Semi-urban Users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Elderly Citizens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Students and First-time Bankers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Financial Literacy Campaigns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Low-literacy Individuals</a:t>
              </a:r>
            </a:p>
            <a:p>
              <a:pPr algn="l">
                <a:lnSpc>
                  <a:spcPts val="4070"/>
                </a:lnSpc>
              </a:pPr>
              <a:endParaRPr lang="en-US" sz="3854">
                <a:solidFill>
                  <a:srgbClr val="0F0F0F"/>
                </a:solidFill>
                <a:latin typeface="Calibri (MS)"/>
                <a:ea typeface="Calibri (MS)"/>
                <a:cs typeface="Calibri (MS)"/>
                <a:sym typeface="Calibri (M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14876" y="2583733"/>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grpSp>
        <p:nvGrpSpPr>
          <p:cNvPr id="13" name="Group 13"/>
          <p:cNvGrpSpPr/>
          <p:nvPr/>
        </p:nvGrpSpPr>
        <p:grpSpPr>
          <a:xfrm>
            <a:off x="714876" y="3684747"/>
            <a:ext cx="16544422" cy="4018520"/>
            <a:chOff x="0" y="0"/>
            <a:chExt cx="22059230" cy="5358027"/>
          </a:xfrm>
        </p:grpSpPr>
        <p:sp>
          <p:nvSpPr>
            <p:cNvPr id="14" name="Freeform 14"/>
            <p:cNvSpPr/>
            <p:nvPr/>
          </p:nvSpPr>
          <p:spPr>
            <a:xfrm>
              <a:off x="0" y="0"/>
              <a:ext cx="22059230" cy="5358027"/>
            </a:xfrm>
            <a:custGeom>
              <a:avLst/>
              <a:gdLst/>
              <a:ahLst/>
              <a:cxnLst/>
              <a:rect l="l" t="t" r="r" b="b"/>
              <a:pathLst>
                <a:path w="22059230" h="5358027">
                  <a:moveTo>
                    <a:pt x="0" y="0"/>
                  </a:moveTo>
                  <a:lnTo>
                    <a:pt x="22059230" y="0"/>
                  </a:lnTo>
                  <a:lnTo>
                    <a:pt x="22059230" y="5358027"/>
                  </a:lnTo>
                  <a:lnTo>
                    <a:pt x="0" y="53580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5481852"/>
            </a:xfrm>
            <a:prstGeom prst="rect">
              <a:avLst/>
            </a:prstGeom>
          </p:spPr>
          <p:txBody>
            <a:bodyPr lIns="0" tIns="0" rIns="0" bIns="0" rtlCol="0" anchor="ctr"/>
            <a:lstStyle/>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Created a functional AI chatbot that:</a:t>
              </a:r>
            </a:p>
            <a:p>
              <a:pPr marL="1677543" lvl="2" indent="-559181" algn="l">
                <a:lnSpc>
                  <a:spcPts val="5128"/>
                </a:lnSpc>
                <a:buFont typeface="Arial"/>
                <a:buChar char="⚬"/>
              </a:pPr>
              <a:r>
                <a:rPr lang="en-US" sz="3884" dirty="0">
                  <a:solidFill>
                    <a:srgbClr val="404040"/>
                  </a:solidFill>
                  <a:latin typeface="Calibri (MS)"/>
                  <a:ea typeface="Calibri (MS)"/>
                  <a:cs typeface="Calibri (MS)"/>
                  <a:sym typeface="Calibri (MS)"/>
                </a:rPr>
                <a:t>Understands natural language queries in multiple languages.</a:t>
              </a:r>
            </a:p>
            <a:p>
              <a:pPr marL="1677543" lvl="2" indent="-559181" algn="l">
                <a:lnSpc>
                  <a:spcPts val="5128"/>
                </a:lnSpc>
                <a:buFont typeface="Arial"/>
                <a:buChar char="⚬"/>
              </a:pPr>
              <a:r>
                <a:rPr lang="en-US" sz="3884" dirty="0">
                  <a:solidFill>
                    <a:srgbClr val="404040"/>
                  </a:solidFill>
                  <a:latin typeface="Calibri (MS)"/>
                  <a:ea typeface="Calibri (MS)"/>
                  <a:cs typeface="Calibri (MS)"/>
                  <a:sym typeface="Calibri (MS)"/>
                </a:rPr>
                <a:t>Retrieves accurate information about UPI, budgeting, interest rates etc.</a:t>
              </a:r>
            </a:p>
            <a:p>
              <a:pPr marL="1677543" lvl="2" indent="-559181" algn="l">
                <a:lnSpc>
                  <a:spcPts val="5128"/>
                </a:lnSpc>
                <a:buFont typeface="Arial"/>
                <a:buChar char="⚬"/>
              </a:pPr>
              <a:r>
                <a:rPr lang="en-US" sz="3884" dirty="0">
                  <a:solidFill>
                    <a:srgbClr val="404040"/>
                  </a:solidFill>
                  <a:latin typeface="Calibri (MS)"/>
                  <a:ea typeface="Calibri (MS)"/>
                  <a:cs typeface="Calibri (MS)"/>
                  <a:sym typeface="Calibri (MS)"/>
                </a:rPr>
                <a:t>Offers safety recommendations for digital transactions.</a:t>
              </a:r>
            </a:p>
            <a:p>
              <a:pPr algn="l">
                <a:lnSpc>
                  <a:spcPts val="5128"/>
                </a:lnSpc>
              </a:pPr>
              <a:endParaRPr lang="en-US" sz="3884" dirty="0">
                <a:solidFill>
                  <a:srgbClr val="404040"/>
                </a:solidFill>
                <a:latin typeface="Calibri (MS)"/>
                <a:ea typeface="Calibri (MS)"/>
                <a:cs typeface="Calibri (MS)"/>
                <a:sym typeface="Calibri (M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277493" y="2265879"/>
            <a:ext cx="15733015" cy="6992421"/>
          </a:xfrm>
          <a:custGeom>
            <a:avLst/>
            <a:gdLst/>
            <a:ahLst/>
            <a:cxnLst/>
            <a:rect l="l" t="t" r="r" b="b"/>
            <a:pathLst>
              <a:path w="15733015" h="6992421">
                <a:moveTo>
                  <a:pt x="0" y="0"/>
                </a:moveTo>
                <a:lnTo>
                  <a:pt x="15733014" y="0"/>
                </a:lnTo>
                <a:lnTo>
                  <a:pt x="15733014" y="6992421"/>
                </a:lnTo>
                <a:lnTo>
                  <a:pt x="0" y="6992421"/>
                </a:lnTo>
                <a:lnTo>
                  <a:pt x="0" y="0"/>
                </a:lnTo>
                <a:close/>
              </a:path>
            </a:pathLst>
          </a:custGeom>
          <a:blipFill>
            <a:blip r:embed="rId3"/>
            <a:stretch>
              <a:fillRect t="-15907" b="-10655"/>
            </a:stretch>
          </a:blipFill>
        </p:spPr>
        <p:txBody>
          <a:bodyPr/>
          <a:lstStyle/>
          <a:p>
            <a:endParaRPr lang="en-IN"/>
          </a:p>
        </p:txBody>
      </p:sp>
      <p:sp>
        <p:nvSpPr>
          <p:cNvPr id="15" name="TextBox 14">
            <a:extLst>
              <a:ext uri="{FF2B5EF4-FFF2-40B4-BE49-F238E27FC236}">
                <a16:creationId xmlns:a16="http://schemas.microsoft.com/office/drawing/2014/main" id="{21C6DF5C-D5FF-CCA2-F592-C21EF1B5ED88}"/>
              </a:ext>
            </a:extLst>
          </p:cNvPr>
          <p:cNvSpPr txBox="1"/>
          <p:nvPr/>
        </p:nvSpPr>
        <p:spPr>
          <a:xfrm>
            <a:off x="7792569" y="9383021"/>
            <a:ext cx="27028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Agent Preview</a:t>
            </a:r>
            <a:endParaRPr lang="en-US" sz="2800" b="1" dirty="0">
              <a:solidFill>
                <a:schemeClr val="bg1"/>
              </a:solidFill>
              <a:latin typeface="Arial Bold"/>
              <a:cs typeface="Arial Bold"/>
              <a:sym typeface="Arial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542</Words>
  <Application>Microsoft Office PowerPoint</Application>
  <PresentationFormat>Custom</PresentationFormat>
  <Paragraphs>89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Calibri (MS) Bold</vt:lpstr>
      <vt:lpstr>Calibri</vt:lpstr>
      <vt:lpstr>Arial Bold</vt:lpstr>
      <vt:lpstr>ITC Franklin Gothic LT</vt:lpstr>
      <vt:lpstr>Calibri (MS)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Agent for Digital Financial Literacy</dc:title>
  <cp:lastModifiedBy>Aparna Saihgal</cp:lastModifiedBy>
  <cp:revision>4</cp:revision>
  <dcterms:created xsi:type="dcterms:W3CDTF">2006-08-16T00:00:00Z</dcterms:created>
  <dcterms:modified xsi:type="dcterms:W3CDTF">2025-08-02T15:52:15Z</dcterms:modified>
  <dc:identifier>DAGu7Oq191Y</dc:identifier>
</cp:coreProperties>
</file>